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8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822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2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75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1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15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04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35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37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32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3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15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42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3E5C8-8382-40BB-9888-F522BA5DB64D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76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jp/url?sa=i&amp;rct=j&amp;q=&amp;esrc=s&amp;source=images&amp;cd=&amp;cad=rja&amp;uact=8&amp;ved=2ahUKEwi85O31wqngAhVRFYgKHZ82BgQQjRx6BAgBEAU&amp;url=http://www.mcd-holdings.co.jp/news/2015/csr/csr0420a.html&amp;psig=AOvVaw1yh1qve-I7GnV5umJIhZJm&amp;ust=1549625466143435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B0AC0EC-A4E7-4AC4-8CEA-0A586596A878}"/>
              </a:ext>
            </a:extLst>
          </p:cNvPr>
          <p:cNvSpPr/>
          <p:nvPr/>
        </p:nvSpPr>
        <p:spPr>
          <a:xfrm>
            <a:off x="97159" y="3045411"/>
            <a:ext cx="6671020" cy="2511772"/>
          </a:xfrm>
          <a:prstGeom prst="rect">
            <a:avLst/>
          </a:prstGeom>
          <a:solidFill>
            <a:srgbClr val="FFF3D5"/>
          </a:solidFill>
          <a:ln>
            <a:solidFill>
              <a:srgbClr val="FFB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6" name="図 55" descr="野球のユニフォームを着たサッカー選手たち&#10;&#10;低い精度で自動的に生成された説明">
            <a:extLst>
              <a:ext uri="{FF2B5EF4-FFF2-40B4-BE49-F238E27FC236}">
                <a16:creationId xmlns:a16="http://schemas.microsoft.com/office/drawing/2014/main" id="{F9ECCA51-46EC-47F9-8A16-7E960AF9E0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5575" y="4470116"/>
            <a:ext cx="1522800" cy="1015200"/>
          </a:xfrm>
          <a:prstGeom prst="rect">
            <a:avLst/>
          </a:prstGeom>
        </p:spPr>
      </p:pic>
      <p:pic>
        <p:nvPicPr>
          <p:cNvPr id="58" name="図 57" descr="ユニフォームを着た男性たち&#10;&#10;中程度の精度で自動的に生成された説明">
            <a:extLst>
              <a:ext uri="{FF2B5EF4-FFF2-40B4-BE49-F238E27FC236}">
                <a16:creationId xmlns:a16="http://schemas.microsoft.com/office/drawing/2014/main" id="{8AB20D80-9C0F-4D6A-8EB7-6C46827AB24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8213" y="4470116"/>
            <a:ext cx="1569600" cy="1006175"/>
          </a:xfrm>
          <a:prstGeom prst="rect">
            <a:avLst/>
          </a:prstGeom>
        </p:spPr>
      </p:pic>
      <p:pic>
        <p:nvPicPr>
          <p:cNvPr id="60" name="図 59" descr="野球をしている男&#10;&#10;自動的に生成された説明">
            <a:extLst>
              <a:ext uri="{FF2B5EF4-FFF2-40B4-BE49-F238E27FC236}">
                <a16:creationId xmlns:a16="http://schemas.microsoft.com/office/drawing/2014/main" id="{7335150F-75DF-4228-855F-CAD61436CB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0855" y="4470116"/>
            <a:ext cx="1522800" cy="1015200"/>
          </a:xfrm>
          <a:prstGeom prst="rect">
            <a:avLst/>
          </a:prstGeom>
        </p:spPr>
      </p:pic>
      <p:pic>
        <p:nvPicPr>
          <p:cNvPr id="62" name="図 61" descr="野球をしている人&#10;&#10;自動的に生成された説明">
            <a:extLst>
              <a:ext uri="{FF2B5EF4-FFF2-40B4-BE49-F238E27FC236}">
                <a16:creationId xmlns:a16="http://schemas.microsoft.com/office/drawing/2014/main" id="{4048690C-E6D0-4AD5-9009-83FCABC129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294" y="4470116"/>
            <a:ext cx="1522800" cy="10152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827570-C684-4C53-ABD5-10A0A76A00F6}"/>
              </a:ext>
            </a:extLst>
          </p:cNvPr>
          <p:cNvSpPr txBox="1"/>
          <p:nvPr/>
        </p:nvSpPr>
        <p:spPr>
          <a:xfrm>
            <a:off x="-1" y="0"/>
            <a:ext cx="6857999" cy="584775"/>
          </a:xfrm>
          <a:prstGeom prst="rect">
            <a:avLst/>
          </a:prstGeom>
          <a:solidFill>
            <a:srgbClr val="FFBC0D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ドナルド・マクドナルド・ハウス支援</a:t>
            </a:r>
            <a:endParaRPr lang="en-US" altLang="ja-JP" sz="16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“スマイルソックスで入場行進をしよう！”　申込書</a:t>
            </a:r>
            <a:endParaRPr lang="en-US" altLang="ja-JP" sz="16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7E9F2B-2604-4230-8262-DFCFCDA4E632}"/>
              </a:ext>
            </a:extLst>
          </p:cNvPr>
          <p:cNvSpPr txBox="1"/>
          <p:nvPr/>
        </p:nvSpPr>
        <p:spPr>
          <a:xfrm>
            <a:off x="4565618" y="2562795"/>
            <a:ext cx="2161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23cm~28cm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足底サイズ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330512-B213-44EF-918D-EA876BF83DE8}"/>
              </a:ext>
            </a:extLst>
          </p:cNvPr>
          <p:cNvSpPr txBox="1"/>
          <p:nvPr/>
        </p:nvSpPr>
        <p:spPr>
          <a:xfrm>
            <a:off x="188639" y="717871"/>
            <a:ext cx="5040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スマイルソックス</a:t>
            </a:r>
            <a:endParaRPr kumimoji="1" lang="en-US" altLang="ja-JP" sz="16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1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1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野球用のソックスではございません</a:t>
            </a:r>
            <a:endParaRPr kumimoji="1" lang="ja-JP" altLang="en-US" sz="1100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7FB9CEE-4C9D-4DE7-9BD8-382D7188D96D}"/>
              </a:ext>
            </a:extLst>
          </p:cNvPr>
          <p:cNvSpPr txBox="1"/>
          <p:nvPr/>
        </p:nvSpPr>
        <p:spPr>
          <a:xfrm>
            <a:off x="232263" y="1744524"/>
            <a:ext cx="2692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1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履く方の足のサイズに応じて、</a:t>
            </a:r>
            <a:endParaRPr lang="en-US" altLang="ja-JP" sz="1100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1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①②のいずれかをお選びください。</a:t>
            </a:r>
            <a:endParaRPr lang="en-US" altLang="ja-JP" sz="1100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CCA6A61D-05C3-475F-BBDE-8D2069E2272F}"/>
              </a:ext>
            </a:extLst>
          </p:cNvPr>
          <p:cNvGrpSpPr/>
          <p:nvPr/>
        </p:nvGrpSpPr>
        <p:grpSpPr>
          <a:xfrm>
            <a:off x="3249153" y="945620"/>
            <a:ext cx="691472" cy="1339242"/>
            <a:chOff x="188639" y="1432096"/>
            <a:chExt cx="807096" cy="1563184"/>
          </a:xfrm>
        </p:grpSpPr>
        <p:pic>
          <p:nvPicPr>
            <p:cNvPr id="13" name="Picture 2" descr="「スマイルソックス」の画像検索結果">
              <a:hlinkClick r:id="rId6"/>
              <a:extLst>
                <a:ext uri="{FF2B5EF4-FFF2-40B4-BE49-F238E27FC236}">
                  <a16:creationId xmlns:a16="http://schemas.microsoft.com/office/drawing/2014/main" id="{4D318B62-140A-4D65-BDF6-EAE4ED91864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63" t="33217" r="55934" b="18857"/>
            <a:stretch/>
          </p:blipFill>
          <p:spPr bwMode="auto">
            <a:xfrm>
              <a:off x="188639" y="1500188"/>
              <a:ext cx="752475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822CC170-EE6F-4BDE-A17F-7B8B7F850705}"/>
                </a:ext>
              </a:extLst>
            </p:cNvPr>
            <p:cNvSpPr/>
            <p:nvPr/>
          </p:nvSpPr>
          <p:spPr>
            <a:xfrm>
              <a:off x="815354" y="1432096"/>
              <a:ext cx="180381" cy="20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E98BFAFF-D16E-49CD-A0F0-AD452D31A20E}"/>
                </a:ext>
              </a:extLst>
            </p:cNvPr>
            <p:cNvSpPr/>
            <p:nvPr/>
          </p:nvSpPr>
          <p:spPr>
            <a:xfrm>
              <a:off x="815354" y="2792378"/>
              <a:ext cx="180381" cy="20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C846771F-8667-4F5A-BC3C-ABAD33CE3CB1}"/>
              </a:ext>
            </a:extLst>
          </p:cNvPr>
          <p:cNvGrpSpPr/>
          <p:nvPr/>
        </p:nvGrpSpPr>
        <p:grpSpPr>
          <a:xfrm>
            <a:off x="4924410" y="796264"/>
            <a:ext cx="888346" cy="1773877"/>
            <a:chOff x="844299" y="1241091"/>
            <a:chExt cx="1036890" cy="2070496"/>
          </a:xfrm>
        </p:grpSpPr>
        <p:pic>
          <p:nvPicPr>
            <p:cNvPr id="17" name="Picture 2" descr="「スマイルソックス」の画像検索結果">
              <a:hlinkClick r:id="rId6"/>
              <a:extLst>
                <a:ext uri="{FF2B5EF4-FFF2-40B4-BE49-F238E27FC236}">
                  <a16:creationId xmlns:a16="http://schemas.microsoft.com/office/drawing/2014/main" id="{63228FEE-E40C-498A-A2DE-C84CCB1BBC7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875" t="24525" r="12944" b="6022"/>
            <a:stretch/>
          </p:blipFill>
          <p:spPr bwMode="auto">
            <a:xfrm>
              <a:off x="905545" y="1241091"/>
              <a:ext cx="975644" cy="2070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C53B9552-6FD5-446E-892A-F03D98D09A09}"/>
                </a:ext>
              </a:extLst>
            </p:cNvPr>
            <p:cNvSpPr/>
            <p:nvPr/>
          </p:nvSpPr>
          <p:spPr>
            <a:xfrm>
              <a:off x="1700808" y="2928938"/>
              <a:ext cx="180381" cy="20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B050A183-16CB-4670-959D-30B6218EB975}"/>
                </a:ext>
              </a:extLst>
            </p:cNvPr>
            <p:cNvSpPr/>
            <p:nvPr/>
          </p:nvSpPr>
          <p:spPr>
            <a:xfrm flipH="1">
              <a:off x="844299" y="1673954"/>
              <a:ext cx="208436" cy="9538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7DC69112-6D8C-452C-BC8C-8B3D3DA89D21}"/>
              </a:ext>
            </a:extLst>
          </p:cNvPr>
          <p:cNvGrpSpPr/>
          <p:nvPr/>
        </p:nvGrpSpPr>
        <p:grpSpPr>
          <a:xfrm rot="-180000">
            <a:off x="5537702" y="814182"/>
            <a:ext cx="372193" cy="1073741"/>
            <a:chOff x="2403437" y="1273295"/>
            <a:chExt cx="372193" cy="1073741"/>
          </a:xfrm>
        </p:grpSpPr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562770BD-A3D5-4C0C-8F75-58992A69538F}"/>
                </a:ext>
              </a:extLst>
            </p:cNvPr>
            <p:cNvCxnSpPr/>
            <p:nvPr/>
          </p:nvCxnSpPr>
          <p:spPr>
            <a:xfrm>
              <a:off x="2471249" y="1277566"/>
              <a:ext cx="246769" cy="10694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DF85E8FD-BC5C-4C7D-BDE9-45868393D05F}"/>
                </a:ext>
              </a:extLst>
            </p:cNvPr>
            <p:cNvCxnSpPr/>
            <p:nvPr/>
          </p:nvCxnSpPr>
          <p:spPr>
            <a:xfrm rot="20820000" flipV="1">
              <a:off x="2403437" y="1273295"/>
              <a:ext cx="1233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A31CE8F0-3158-44DE-8626-4B5D7FE2AF62}"/>
                </a:ext>
              </a:extLst>
            </p:cNvPr>
            <p:cNvCxnSpPr/>
            <p:nvPr/>
          </p:nvCxnSpPr>
          <p:spPr>
            <a:xfrm rot="20820000" flipV="1">
              <a:off x="2652246" y="2347035"/>
              <a:ext cx="1233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64C91D4-3B2A-408F-BBD6-48798ADD3D48}"/>
              </a:ext>
            </a:extLst>
          </p:cNvPr>
          <p:cNvSpPr txBox="1"/>
          <p:nvPr/>
        </p:nvSpPr>
        <p:spPr>
          <a:xfrm>
            <a:off x="5742093" y="1159413"/>
            <a:ext cx="95428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丈の長さ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平置き約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㎝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4BCE8EA-4BA5-4588-9737-F48E6B3CAAAD}"/>
              </a:ext>
            </a:extLst>
          </p:cNvPr>
          <p:cNvSpPr txBox="1"/>
          <p:nvPr/>
        </p:nvSpPr>
        <p:spPr>
          <a:xfrm>
            <a:off x="2738881" y="2562795"/>
            <a:ext cx="18067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①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~22cm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足底サイズ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BF66D56F-4234-4BDB-A738-12BED8EFF571}"/>
              </a:ext>
            </a:extLst>
          </p:cNvPr>
          <p:cNvGrpSpPr/>
          <p:nvPr/>
        </p:nvGrpSpPr>
        <p:grpSpPr>
          <a:xfrm>
            <a:off x="3765194" y="1051037"/>
            <a:ext cx="261220" cy="747276"/>
            <a:chOff x="1237345" y="1510149"/>
            <a:chExt cx="261220" cy="765335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8F2A31EE-02D5-4927-AFCF-DC2451978387}"/>
                </a:ext>
              </a:extLst>
            </p:cNvPr>
            <p:cNvCxnSpPr/>
            <p:nvPr/>
          </p:nvCxnSpPr>
          <p:spPr>
            <a:xfrm rot="540000">
              <a:off x="1245807" y="1528788"/>
              <a:ext cx="246769" cy="7325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5742D4F4-17F4-4091-9B4B-347A8888CD08}"/>
                </a:ext>
              </a:extLst>
            </p:cNvPr>
            <p:cNvCxnSpPr/>
            <p:nvPr/>
          </p:nvCxnSpPr>
          <p:spPr>
            <a:xfrm rot="21000000" flipV="1">
              <a:off x="1237345" y="1510149"/>
              <a:ext cx="1233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6370D6DB-79F3-43FA-A1D8-3965EC6165AB}"/>
                </a:ext>
              </a:extLst>
            </p:cNvPr>
            <p:cNvCxnSpPr/>
            <p:nvPr/>
          </p:nvCxnSpPr>
          <p:spPr>
            <a:xfrm rot="20760000" flipV="1">
              <a:off x="1375181" y="2275484"/>
              <a:ext cx="1233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79326EF-8C06-4E60-AA20-24BEAD10E0CF}"/>
              </a:ext>
            </a:extLst>
          </p:cNvPr>
          <p:cNvSpPr txBox="1"/>
          <p:nvPr/>
        </p:nvSpPr>
        <p:spPr>
          <a:xfrm>
            <a:off x="3918237" y="1274829"/>
            <a:ext cx="95428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丈の長さ</a:t>
            </a:r>
          </a:p>
          <a:p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平置き約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18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㎝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2500E95-66B9-4F7F-80DA-1666C2B95390}"/>
              </a:ext>
            </a:extLst>
          </p:cNvPr>
          <p:cNvSpPr txBox="1"/>
          <p:nvPr/>
        </p:nvSpPr>
        <p:spPr>
          <a:xfrm>
            <a:off x="70951" y="9536269"/>
            <a:ext cx="671609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00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300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スマイルソックスに関するお問い合わせについては、各都道府県軟式野球連盟宛にご連絡ください。</a:t>
            </a:r>
            <a:endParaRPr lang="en-US" altLang="ja-JP" sz="1300" u="sng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DA5243E-90F5-4981-981B-82BA8315CE71}"/>
              </a:ext>
            </a:extLst>
          </p:cNvPr>
          <p:cNvSpPr txBox="1"/>
          <p:nvPr/>
        </p:nvSpPr>
        <p:spPr>
          <a:xfrm>
            <a:off x="1043194" y="3236907"/>
            <a:ext cx="5633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spc="1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昨年も多くの皆様に寄付をいただきました。</a:t>
            </a:r>
          </a:p>
        </p:txBody>
      </p:sp>
      <p:sp>
        <p:nvSpPr>
          <p:cNvPr id="47" name="角丸四角形 15">
            <a:extLst>
              <a:ext uri="{FF2B5EF4-FFF2-40B4-BE49-F238E27FC236}">
                <a16:creationId xmlns:a16="http://schemas.microsoft.com/office/drawing/2014/main" id="{E8F8D426-D27B-49D3-9B14-0A24D53F57AC}"/>
              </a:ext>
            </a:extLst>
          </p:cNvPr>
          <p:cNvSpPr/>
          <p:nvPr/>
        </p:nvSpPr>
        <p:spPr>
          <a:xfrm>
            <a:off x="1285239" y="3658296"/>
            <a:ext cx="5250223" cy="60220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FFB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kumimoji="1" lang="ja-JP" altLang="en-US" sz="3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F827DFA-C7EC-4E08-BBBF-D3BFDDF49490}"/>
              </a:ext>
            </a:extLst>
          </p:cNvPr>
          <p:cNvSpPr txBox="1"/>
          <p:nvPr/>
        </p:nvSpPr>
        <p:spPr>
          <a:xfrm>
            <a:off x="3388677" y="3664656"/>
            <a:ext cx="2821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7,803,370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8188366-3413-49CE-8397-DAF323962C6B}"/>
              </a:ext>
            </a:extLst>
          </p:cNvPr>
          <p:cNvSpPr txBox="1"/>
          <p:nvPr/>
        </p:nvSpPr>
        <p:spPr>
          <a:xfrm>
            <a:off x="1345504" y="3790121"/>
            <a:ext cx="1768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2023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年募金総額</a:t>
            </a:r>
          </a:p>
        </p:txBody>
      </p:sp>
      <p:graphicFrame>
        <p:nvGraphicFramePr>
          <p:cNvPr id="53" name="表 52">
            <a:extLst>
              <a:ext uri="{FF2B5EF4-FFF2-40B4-BE49-F238E27FC236}">
                <a16:creationId xmlns:a16="http://schemas.microsoft.com/office/drawing/2014/main" id="{15B38DF3-2998-4EF7-A8ED-F068AF4A7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324682"/>
              </p:ext>
            </p:extLst>
          </p:nvPr>
        </p:nvGraphicFramePr>
        <p:xfrm>
          <a:off x="89822" y="6131020"/>
          <a:ext cx="6678357" cy="3244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5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3416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　所（ソックス配送先）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〒</a:t>
                      </a:r>
                    </a:p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三重県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416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支部名</a:t>
                      </a:r>
                    </a:p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チーム名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支部</a:t>
                      </a:r>
                    </a:p>
                    <a:p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416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記入者名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16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①：～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㎝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足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16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②：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㎝～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㎝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足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057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募金額</a:t>
                      </a:r>
                      <a:endParaRPr kumimoji="1" lang="en-US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足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スマイルソックス数）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416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受領書の発行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必要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不必要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（どちらかに○をしてください）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90AA76FA-CE86-457B-A179-017D6766CF15}"/>
              </a:ext>
            </a:extLst>
          </p:cNvPr>
          <p:cNvSpPr txBox="1"/>
          <p:nvPr/>
        </p:nvSpPr>
        <p:spPr>
          <a:xfrm>
            <a:off x="89822" y="5716822"/>
            <a:ext cx="6678357" cy="276999"/>
          </a:xfrm>
          <a:prstGeom prst="rect">
            <a:avLst/>
          </a:prstGeom>
          <a:solidFill>
            <a:srgbClr val="FFBC0D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ドナルド・マクドナルド・ハウス　スマイルソックス募金に申込します。</a:t>
            </a:r>
          </a:p>
        </p:txBody>
      </p:sp>
      <p:pic>
        <p:nvPicPr>
          <p:cNvPr id="64" name="Picture 2">
            <a:extLst>
              <a:ext uri="{FF2B5EF4-FFF2-40B4-BE49-F238E27FC236}">
                <a16:creationId xmlns:a16="http://schemas.microsoft.com/office/drawing/2014/main" id="{22F014CA-53C3-404C-8B52-0B142622B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13" y="3185215"/>
            <a:ext cx="1006608" cy="111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923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176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 Shima</dc:creator>
  <cp:lastModifiedBy>徹 川口</cp:lastModifiedBy>
  <cp:revision>20</cp:revision>
  <cp:lastPrinted>2023-02-28T12:42:03Z</cp:lastPrinted>
  <dcterms:created xsi:type="dcterms:W3CDTF">2020-12-22T01:04:37Z</dcterms:created>
  <dcterms:modified xsi:type="dcterms:W3CDTF">2024-03-10T11:43:42Z</dcterms:modified>
</cp:coreProperties>
</file>